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media/image1.png" ContentType="image/png"/>
  <Override PartName="/ppt/media/image7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827640" y="548640"/>
            <a:ext cx="7771680" cy="1469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«Богатырская симфония»  А.Бородина</a:t>
            </a:r>
            <a:endParaRPr b="0" lang="ru-RU" sz="4400" spc="-1" strike="noStrike">
              <a:latin typeface="Arial"/>
            </a:endParaRPr>
          </a:p>
        </p:txBody>
      </p:sp>
      <p:pic>
        <p:nvPicPr>
          <p:cNvPr id="77" name="Picture 2" descr="http://borovik.ucoz.ru/_fr/1/6048982.png"/>
          <p:cNvPicPr/>
          <p:nvPr/>
        </p:nvPicPr>
        <p:blipFill>
          <a:blip r:embed="rId1"/>
          <a:stretch/>
        </p:blipFill>
        <p:spPr>
          <a:xfrm>
            <a:off x="1403640" y="2349000"/>
            <a:ext cx="6527880" cy="3688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5508000" y="404640"/>
            <a:ext cx="3455640" cy="5576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В </a:t>
            </a:r>
            <a:r>
              <a:rPr b="0" i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репризе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 усиливается и углубляется изначальная сущность основных образов: главная тема становится еще более могучей (за счет добавления новых инструментов, присоединения аккордов), побочная тема  – еще мягче и нежнее. Энергичную заключительную тему обрамляют эпизоды, напоминающие разработку – со стремительным движением вперед и  динамическим нагнетанием. Они стимулируют дальнейший рост богатырского образа: его новое проведение в </a:t>
            </a:r>
            <a:r>
              <a:rPr b="0" i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коде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 звучит еще грандиознее предыдущего (четырехкратное ритмическое увеличение!).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94" name="Picture 2" descr="https://cdn.100sp.ru/pictures/077656938"/>
          <p:cNvPicPr/>
          <p:nvPr/>
        </p:nvPicPr>
        <p:blipFill>
          <a:blip r:embed="rId1"/>
          <a:stretch/>
        </p:blipFill>
        <p:spPr>
          <a:xfrm>
            <a:off x="539640" y="260640"/>
            <a:ext cx="4522680" cy="6103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251640" y="404640"/>
            <a:ext cx="8603640" cy="1187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Во второй части 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господствуют образы стремительного движения, богатырских игр. В образном плане музыка скерцо очень близка половецкому миру оперы «Князь Игорь». В ней нашли отражение и стихийная сила, и восточная  пластика, нега, страсть, которые часто противопоставлялись русскому богатырству.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96" name="Picture 2" descr="https://fsd.multiurok.ru/html/2019/06/13/s_5d0259ab200fd/img6.jpg"/>
          <p:cNvPicPr/>
          <p:nvPr/>
        </p:nvPicPr>
        <p:blipFill>
          <a:blip r:embed="rId1"/>
          <a:stretch/>
        </p:blipFill>
        <p:spPr>
          <a:xfrm>
            <a:off x="2051640" y="2349000"/>
            <a:ext cx="5159160" cy="3869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251640" y="5157360"/>
            <a:ext cx="8640360" cy="1461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Еще больше Востока в музыке </a:t>
            </a:r>
            <a:r>
              <a:rPr b="0" i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трио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, с его типично бородинской восточной стилистикой: органный пункт, пряная гармония. В то же время очевидно интонационное сходство темы трио с побочной темой первой части. Так осуществляются связи между различными частями симфонии, способствуя ее единству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98" name="Picture 2" descr="https://novat.nsk.ru/upload/iblock/e9a/polovtsian_dances02.jpg"/>
          <p:cNvPicPr/>
          <p:nvPr/>
        </p:nvPicPr>
        <p:blipFill>
          <a:blip r:embed="rId1"/>
          <a:stretch/>
        </p:blipFill>
        <p:spPr>
          <a:xfrm>
            <a:off x="395640" y="0"/>
            <a:ext cx="7632000" cy="5067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502920" y="4549680"/>
            <a:ext cx="8640360" cy="228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Музыка третьей, медленной части (Andante) ближе всего «программе» Стасова, сравнившего ее с поэтической песней гусляра. В ней чувствуется дух русской древности. Асафьев назвал Andante «степным лирическим раздольем».  Эта часть также написана в сонатной форме, где основные темы дополняют друг друга, представляя две образные сферы – лирику (главная тема) и драматизм (побочная).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Главная тема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 (валторна, затем кларнет) – это «слово сказителя». Ее повествовательный характер передается музыкальными средствами, связанными с былинными истоками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00" name="Picture 2" descr="https://northernfable.ru/upload/medialibrary/d04/d046913531825fb5c3714c9a9bf7f08b.jpg"/>
          <p:cNvPicPr/>
          <p:nvPr/>
        </p:nvPicPr>
        <p:blipFill>
          <a:blip r:embed="rId1"/>
          <a:stretch/>
        </p:blipFill>
        <p:spPr>
          <a:xfrm>
            <a:off x="1403640" y="260640"/>
            <a:ext cx="6353640" cy="4244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251640" y="5373360"/>
            <a:ext cx="8640360" cy="912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В </a:t>
            </a:r>
            <a:r>
              <a:rPr b="0" i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репризе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 песню-сказ поет весь оркестр – широко и полнозвучно (подголосками служат обороты из побочной партии и из разработки). В той же тональности и на том же фоне сопровождения проходит побочная – контраст снят, уступив место синтезу.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02" name="Picture 2" descr="https://pbs.twimg.com/media/DVQUpRkX0AAx42C.jpg:large"/>
          <p:cNvPicPr/>
          <p:nvPr/>
        </p:nvPicPr>
        <p:blipFill>
          <a:blip r:embed="rId1"/>
          <a:stretch/>
        </p:blipFill>
        <p:spPr>
          <a:xfrm>
            <a:off x="323640" y="260640"/>
            <a:ext cx="8352360" cy="5084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4428360" y="911880"/>
            <a:ext cx="4211280" cy="502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Финал симфонии (тоже в сонатной форме) следует за медленной частью без перерыва. Здесь возникает картина веселящейся, пирующей Руси. В стремительном движении объединяются и народный танец, и пение, и бряцание гуслей, и звучание балалаек. В традициях глинкинской «Камаринской», варьирование основных тем постепенно приходит к их сближению.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Начинается четвертая часть небольшим вихревым </a:t>
            </a:r>
            <a:r>
              <a:rPr b="0" i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вступлением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, в котором слышатся обороты плясовых наигрышей . Терпкие кварто-секундовые созвучия, пустые квинты, посвист деревянных духовых вводят в атмосферу русского народного инструментализма, скоморошества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04" name="Picture 2" descr="https://i.pinimg.com/736x/e4/19/a9/e419a9a5504bf906ddbc7da7e7e78ecf.jpg"/>
          <p:cNvPicPr/>
          <p:nvPr/>
        </p:nvPicPr>
        <p:blipFill>
          <a:blip r:embed="rId1"/>
          <a:stretch/>
        </p:blipFill>
        <p:spPr>
          <a:xfrm>
            <a:off x="251640" y="260640"/>
            <a:ext cx="4050000" cy="4082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0" y="4869000"/>
            <a:ext cx="8784360" cy="1187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i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Главная тема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 – это бойкая лихая пляска. Гибкий свободный ритм, частые акценты, наподобие притоптывания, прихлопывания, придают движению некоторую тяжеловесность.  Гибкая несимметричная ритмика, сближают эту тему с темами других частей симфонии (побочная партия I части, главная партия Andante).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06" name="Picture 2" descr="https://stihi.ru/pics/2019/02/02/8553.jpg"/>
          <p:cNvPicPr/>
          <p:nvPr/>
        </p:nvPicPr>
        <p:blipFill>
          <a:blip r:embed="rId1"/>
          <a:stretch/>
        </p:blipFill>
        <p:spPr>
          <a:xfrm>
            <a:off x="1547640" y="404640"/>
            <a:ext cx="5328000" cy="4488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251640" y="0"/>
            <a:ext cx="8891640" cy="3107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i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Побочная тема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 сохраняет оживленное плясовое движение, но становится более плавной и певучей, приближаясь к хороводной песне. Эта светлая, по-весеннему радостная мелодия вьется как цепочка девушек в хороводе.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В разработке и репризе продолжается варьирование тем, начатое еще в экспозиции. Меняется оркестровка, гармонизация, особенно велика роль красочных тональных сопоставлений. Возникают новые подголоски, новые тематические варианты (в дальнейшем получающие самостоятельное развитие), наконец, целиком новые темы. Такова тема грандиозного танца, появляющаяся в кульминации разработки –  воплощение синтеза обеих тем сонатного аллегро . Это танец, в котором участвует масса народа, объединенного одним настроением. В конце репризы движение ускоряется, всё несется в вихре пляски.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08" name="Picture 2" descr="https://www.culture.ru/storage/images/8ba9d7a028dfc838942957ef12f67936/c5edb9563dbdfbddcf09c0240753cf42.jpg"/>
          <p:cNvPicPr/>
          <p:nvPr/>
        </p:nvPicPr>
        <p:blipFill>
          <a:blip r:embed="rId1"/>
          <a:stretch/>
        </p:blipFill>
        <p:spPr>
          <a:xfrm>
            <a:off x="2412360" y="3116160"/>
            <a:ext cx="5867280" cy="3363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c3d69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ture 2" descr="http://900igr.net/up/datas/71770/021.jpg"/>
          <p:cNvPicPr/>
          <p:nvPr/>
        </p:nvPicPr>
        <p:blipFill>
          <a:blip r:embed="rId1"/>
          <a:stretch/>
        </p:blipFill>
        <p:spPr>
          <a:xfrm>
            <a:off x="1554480" y="1052640"/>
            <a:ext cx="6144120" cy="4607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1115640" y="1917000"/>
            <a:ext cx="3509280" cy="2833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Название «Богатырская» симфонии дал В. Стасов, утверждавший: «Сам Бородин мне рассказывал, что в адажио он желал нарисовать фигуру Баяна, в первой части – собрание русских богатырей, в финале – сцену богатырского пира при звуке гуслей, при ликовании великой народной толпы»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80" name="Picture 2" descr="http://www.zdravrussia.ru/images/foto_isk/prevb/14872.jpg"/>
          <p:cNvPicPr/>
          <p:nvPr/>
        </p:nvPicPr>
        <p:blipFill>
          <a:blip r:embed="rId1"/>
          <a:stretch/>
        </p:blipFill>
        <p:spPr>
          <a:xfrm>
            <a:off x="4860000" y="1268640"/>
            <a:ext cx="4079880" cy="4896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502920" y="5517360"/>
            <a:ext cx="8640360" cy="912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Родство тем симфонии соединяют ее четыре части в одно грандиозное полотно. Эпический симфонизм, получивший здесь свое первое и кульминационное воплощение, станет одной из главных традиций русской музыки 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82" name="Picture 2" descr="https://uslide.ru/images/2/8344/960/img15.jpg"/>
          <p:cNvPicPr/>
          <p:nvPr/>
        </p:nvPicPr>
        <p:blipFill>
          <a:blip r:embed="rId1"/>
          <a:stretch/>
        </p:blipFill>
        <p:spPr>
          <a:xfrm>
            <a:off x="1259640" y="332640"/>
            <a:ext cx="6840000" cy="513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611640" y="4077000"/>
            <a:ext cx="8171640" cy="228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Первая часть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Героическое начало наиболее полно воплощено в I части, написанной в форме сонатного Allegro (h-moll).  Ее быстрый темп опровергает один из устойчивых мифов, связанных с музыкальным эпосом (о господстве замедленного движения). В могучих унисонах начальных тактов, с их нисходящими «тяжелыми» терциями и квартой, возникает образ богатырской  силы. Настойчивые повторы, характерные для эпического сказа, упор на тонику, энергичная «раскачка» сообщают музыке  монолитную устойчивость.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84" name="Picture 2" descr="http://images.myshared.ru/6/577638/slide_25.jpg"/>
          <p:cNvPicPr/>
          <p:nvPr/>
        </p:nvPicPr>
        <p:blipFill>
          <a:blip r:embed="rId1"/>
          <a:stretch/>
        </p:blipFill>
        <p:spPr>
          <a:xfrm>
            <a:off x="2267640" y="332640"/>
            <a:ext cx="5184000" cy="3887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395640" y="188640"/>
            <a:ext cx="4644000" cy="2010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i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Вторым элементом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 главной темы (Animato assai) являются плясовые наигрыши деревянных духовых инструментов. Принцип диалогического строения, характерный для классических сонатных тем, трактуется в эпическом ракурсе: оба элемента достаточно протяжны.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86" name="Picture 2" descr="https://kontora-art.ru/s_img/172.jpg"/>
          <p:cNvPicPr/>
          <p:nvPr/>
        </p:nvPicPr>
        <p:blipFill>
          <a:blip r:embed="rId1"/>
          <a:stretch/>
        </p:blipFill>
        <p:spPr>
          <a:xfrm>
            <a:off x="4421880" y="3060000"/>
            <a:ext cx="4453200" cy="3544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0" y="4826520"/>
            <a:ext cx="9143280" cy="1461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Короткая связующая часть подводит к </a:t>
            </a:r>
            <a:r>
              <a:rPr b="0" i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побочной теме 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( виолончели, затем деревянные духовые), задушевная лирическая мелодия которой интонационно близка русским хороводным песням. Ее соотношение с главной темой представляет взаимодополняющий контраст. Аналогичный контраст богатырского и лирического образов в опере «Князь Игорь» персонифицирован в главных героях (Игорь и Ярославна). 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88" name="Picture 2" descr="http://mspros.ru/images/photo/31700_large.jpg"/>
          <p:cNvPicPr/>
          <p:nvPr/>
        </p:nvPicPr>
        <p:blipFill>
          <a:blip r:embed="rId1"/>
          <a:stretch/>
        </p:blipFill>
        <p:spPr>
          <a:xfrm>
            <a:off x="1691640" y="476640"/>
            <a:ext cx="5556600" cy="4174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323640" y="8640"/>
            <a:ext cx="8280360" cy="192060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 algn="just">
              <a:lnSpc>
                <a:spcPct val="100000"/>
              </a:lnSpc>
              <a:tabLst>
                <a:tab algn="l" pos="0"/>
              </a:tabLst>
            </a:pPr>
            <a:r>
              <a:rPr b="0" i="1" lang="ru-RU" sz="1800" spc="-1" strike="noStrike">
                <a:solidFill>
                  <a:srgbClr val="1a1c27"/>
                </a:solidFill>
                <a:latin typeface="Times New Roman"/>
                <a:ea typeface="DejaVu Sans"/>
              </a:rPr>
              <a:t>Разработка</a:t>
            </a:r>
            <a:r>
              <a:rPr b="0" lang="ru-RU" sz="1800" spc="-1" strike="noStrike">
                <a:solidFill>
                  <a:srgbClr val="1a1c27"/>
                </a:solidFill>
                <a:latin typeface="Times New Roman"/>
                <a:ea typeface="DejaVu Sans"/>
              </a:rPr>
              <a:t> подчинена эпическому принципу – чередованию образов-картин. Стасов охарактеризовал ее содержание как богатырскую битву. Музыкальное развитие идет тремя волнами, наполняясь внутренней энергией, мощью. Драматическое напряжение поддерживается секвенциями, стреттами, D органными пунктами, повышением динамического уровня, энергичным остинатным ритмом литавр,           создающим представление о стремительной конной скачке.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90" name="Picture 4" descr="https://sprosi-sam.ru/img/3791.jpg"/>
          <p:cNvPicPr/>
          <p:nvPr/>
        </p:nvPicPr>
        <p:blipFill>
          <a:blip r:embed="rId1"/>
          <a:stretch/>
        </p:blipFill>
        <p:spPr>
          <a:xfrm>
            <a:off x="755640" y="2493000"/>
            <a:ext cx="7416000" cy="4194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611640" y="188640"/>
            <a:ext cx="4571280" cy="6125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Общность интонаций основных тем служит основой для их постепенного  сближения. Уже в самом начале разработки возникает новый тематический вариант, который является результатом синтеза главной темы с побочной. Подобное объединение тематизма является типичной чертой эпического симфонизма в целом и характерной особенностью тематического мышления Бородина в частности.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Первая кульминация разработки строится на втором элементе главной партии, звучащем с молодецкой удалью. Далее, как естественное продолжение, следует проведение побочной темы, переключающее развитие в более спокойное русло. После этой передышки следует новая волна нарастания. Генеральной кульминацией разработки и, одновременно, началом репризы является мощное проведение главной темы у всего оркестра в ритмическом увеличении на </a:t>
            </a:r>
            <a:r>
              <a:rPr b="0" i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fff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.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92" name="Picture 2" descr="https://compozitor.spb.ru/upload/iblock/4f0/4f06da271a605af61ec2afe41ceee40f.jpg"/>
          <p:cNvPicPr/>
          <p:nvPr/>
        </p:nvPicPr>
        <p:blipFill>
          <a:blip r:embed="rId1"/>
          <a:stretch/>
        </p:blipFill>
        <p:spPr>
          <a:xfrm>
            <a:off x="5292000" y="620640"/>
            <a:ext cx="3560040" cy="5429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</TotalTime>
  <Application>LibreOffice/7.0.4.2$Windows_x86 LibreOffice_project/dcf040e67528d9187c66b2379df5ea4407429775</Application>
  <AppVersion>15.0000</AppVersion>
  <Words>210</Words>
  <Paragraphs>23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2020-08-31T08:49:40Z</dcterms:created>
  <dc:creator>user</dc:creator>
  <dc:description/>
  <dc:language>ru-RU</dc:language>
  <cp:lastModifiedBy/>
  <dcterms:modified xsi:type="dcterms:W3CDTF">2022-02-03T10:25:22Z</dcterms:modified>
  <cp:revision>7</cp:revision>
  <dc:subject/>
  <dc:title>«Богатырская симфония»  А.Бородина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22</vt:i4>
  </property>
</Properties>
</file>